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641E"/>
    <a:srgbClr val="00A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9" d="100"/>
          <a:sy n="99" d="100"/>
        </p:scale>
        <p:origin x="30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87225-698A-E6EA-7582-EF6C417958E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8934908-01B6-822C-DC91-2E92C464C1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DA635E3-FCE9-F6FA-D030-A7203AD3BF51}"/>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7B8C4CE0-99C5-5D71-6D11-7EEE46AE245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334B8D3-B149-C7C7-38E7-5892E554648C}"/>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4083620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C3F1E7-FDE8-9607-1EF8-F50B56C8DF6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1449555-2071-2ECF-1974-B827864CE4B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EA6D134-BDF2-357A-7720-923E3EC05109}"/>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BD66B952-4240-E03C-493F-AFFEFCA683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4EB1615-92C3-B561-59FA-30AB74AD2156}"/>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89920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9EDD0B5-96B4-F290-60D9-C0EE7E628E3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28A75C8-F60B-698C-07F9-C218DDF8CF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A7B2580-5009-EDE6-FFA8-BFBB2952ED4C}"/>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2D15AE2C-A4AC-DBB3-0C96-CAE2682D8E3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DA3EEB-8C74-F65D-8395-CF8AD7500672}"/>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384475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9DEB84-16E3-3AC9-6477-876219D816C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99718D1-7110-ECEC-FA29-D4F494FBE25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B58025-4F36-0D1A-D2EB-0EEF29989A85}"/>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013FE170-9B5A-CF92-9FB8-64D7989B9E1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4D63C2D-870D-B6EE-5396-03984EF26120}"/>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222825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57F77F-B754-A620-D520-5E01EFDE038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4E9D1D0-F533-8789-2651-94AC98A78A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E6379ED-93EF-39A5-699E-C51A9BD70C0D}"/>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B0721769-C344-5403-3CA2-9B8CE2880E5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CA40807-5CF6-9FB1-1B3B-C31E5DBB839B}"/>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240309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D136A7-6C43-0087-F575-062523ADA47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A4410D-5249-F4C5-B892-EE3C6076570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D77B3EF-AF9C-5B64-DDD5-BC2E60E1365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0AACF4-05AD-9C8A-9625-D3E03D4ED09B}"/>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6" name="Fußzeilenplatzhalter 5">
            <a:extLst>
              <a:ext uri="{FF2B5EF4-FFF2-40B4-BE49-F238E27FC236}">
                <a16:creationId xmlns:a16="http://schemas.microsoft.com/office/drawing/2014/main" id="{7B59AE3A-F22E-A49D-0D7F-6F0D56BC626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A71B850-682E-6202-7A43-181F9826BBDF}"/>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178608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297BF-D3CE-598C-E3B7-424FCEA8CD5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616A3C9-178E-5B65-EBC8-AA38C44BA8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FE80BD5-463C-681B-F6A8-96360C8DC66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1535479-64BE-F89D-EB13-317BE812D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70566C6-F5BD-6373-3780-F4672713DBB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F80BFEF-EE64-0174-EDFC-46ADB36DD033}"/>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8" name="Fußzeilenplatzhalter 7">
            <a:extLst>
              <a:ext uri="{FF2B5EF4-FFF2-40B4-BE49-F238E27FC236}">
                <a16:creationId xmlns:a16="http://schemas.microsoft.com/office/drawing/2014/main" id="{A91B9B35-4856-295E-44CD-628E7DF0D53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4598514-18DF-5E4B-7DB8-3FDA6DEDE615}"/>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202796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B7B359-CB88-255F-A831-372C986E416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4798D70-043B-F5AB-4708-261A35B216C4}"/>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4" name="Fußzeilenplatzhalter 3">
            <a:extLst>
              <a:ext uri="{FF2B5EF4-FFF2-40B4-BE49-F238E27FC236}">
                <a16:creationId xmlns:a16="http://schemas.microsoft.com/office/drawing/2014/main" id="{016E381B-FF9C-580E-9E70-96E52B2EA25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B841B34-FD4B-93A5-56B3-21491611B66A}"/>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110407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11C01C-2BB1-CED1-A469-93563052AB12}"/>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3" name="Fußzeilenplatzhalter 2">
            <a:extLst>
              <a:ext uri="{FF2B5EF4-FFF2-40B4-BE49-F238E27FC236}">
                <a16:creationId xmlns:a16="http://schemas.microsoft.com/office/drawing/2014/main" id="{267C387D-9A7F-FC2B-B13E-665C58B4028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E5FBDD-9F5F-5630-ACC5-FF0309972C9A}"/>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206279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6BAF6-E4D5-38ED-0612-78A54496A4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43FF729-EE55-0C90-BD81-B25A65284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7294F0F-F9AF-8C85-B106-EC9633C0B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B3445B9-E448-4027-2F93-676440237654}"/>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6" name="Fußzeilenplatzhalter 5">
            <a:extLst>
              <a:ext uri="{FF2B5EF4-FFF2-40B4-BE49-F238E27FC236}">
                <a16:creationId xmlns:a16="http://schemas.microsoft.com/office/drawing/2014/main" id="{6045197A-FC8D-80EF-932B-39E0051EF75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1B7D0F-FF01-DCBA-F717-0B8465BB3445}"/>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95954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B86A0-F125-5897-23B5-9A71429A475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A0E7AB6-3F04-D0A9-EB56-668E14A559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8793B0A-39AA-1279-2BD3-A18235C64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EE25A7-8109-4E9E-4E27-A7255546945E}"/>
              </a:ext>
            </a:extLst>
          </p:cNvPr>
          <p:cNvSpPr>
            <a:spLocks noGrp="1"/>
          </p:cNvSpPr>
          <p:nvPr>
            <p:ph type="dt" sz="half" idx="10"/>
          </p:nvPr>
        </p:nvSpPr>
        <p:spPr/>
        <p:txBody>
          <a:bodyPr/>
          <a:lstStyle/>
          <a:p>
            <a:fld id="{91300B41-AFA9-4EA1-87FE-23E32D13417A}" type="datetimeFigureOut">
              <a:rPr lang="de-DE" smtClean="0"/>
              <a:t>18.03.2024</a:t>
            </a:fld>
            <a:endParaRPr lang="de-DE"/>
          </a:p>
        </p:txBody>
      </p:sp>
      <p:sp>
        <p:nvSpPr>
          <p:cNvPr id="6" name="Fußzeilenplatzhalter 5">
            <a:extLst>
              <a:ext uri="{FF2B5EF4-FFF2-40B4-BE49-F238E27FC236}">
                <a16:creationId xmlns:a16="http://schemas.microsoft.com/office/drawing/2014/main" id="{11AB3796-F030-C0CF-4614-B5A58249549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C0380EA-D86F-6E77-6C5C-2718ECB2D26A}"/>
              </a:ext>
            </a:extLst>
          </p:cNvPr>
          <p:cNvSpPr>
            <a:spLocks noGrp="1"/>
          </p:cNvSpPr>
          <p:nvPr>
            <p:ph type="sldNum" sz="quarter" idx="12"/>
          </p:nvPr>
        </p:nvSpPr>
        <p:spPr/>
        <p:txBody>
          <a:bodyPr/>
          <a:lstStyle/>
          <a:p>
            <a:fld id="{86279F86-DB7A-4CD2-AECD-9A5B74ED628B}" type="slidenum">
              <a:rPr lang="de-DE" smtClean="0"/>
              <a:t>‹Nr.›</a:t>
            </a:fld>
            <a:endParaRPr lang="de-DE"/>
          </a:p>
        </p:txBody>
      </p:sp>
    </p:spTree>
    <p:extLst>
      <p:ext uri="{BB962C8B-B14F-4D97-AF65-F5344CB8AC3E}">
        <p14:creationId xmlns:p14="http://schemas.microsoft.com/office/powerpoint/2010/main" val="329997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60446FF-F9AD-9875-4FA9-BD05AAAB89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BFE5AAB-1460-A602-DE74-09224098EE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D31EDB-0EBF-369E-8C44-F1F511D87A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300B41-AFA9-4EA1-87FE-23E32D13417A}" type="datetimeFigureOut">
              <a:rPr lang="de-DE" smtClean="0"/>
              <a:t>18.03.2024</a:t>
            </a:fld>
            <a:endParaRPr lang="de-DE"/>
          </a:p>
        </p:txBody>
      </p:sp>
      <p:sp>
        <p:nvSpPr>
          <p:cNvPr id="5" name="Fußzeilenplatzhalter 4">
            <a:extLst>
              <a:ext uri="{FF2B5EF4-FFF2-40B4-BE49-F238E27FC236}">
                <a16:creationId xmlns:a16="http://schemas.microsoft.com/office/drawing/2014/main" id="{AC811A77-6F21-D4B1-E135-272874B79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47A74958-0E1C-05DB-49E6-AB7C0C6B21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279F86-DB7A-4CD2-AECD-9A5B74ED628B}" type="slidenum">
              <a:rPr lang="de-DE" smtClean="0"/>
              <a:t>‹Nr.›</a:t>
            </a:fld>
            <a:endParaRPr lang="de-DE"/>
          </a:p>
        </p:txBody>
      </p:sp>
    </p:spTree>
    <p:extLst>
      <p:ext uri="{BB962C8B-B14F-4D97-AF65-F5344CB8AC3E}">
        <p14:creationId xmlns:p14="http://schemas.microsoft.com/office/powerpoint/2010/main" val="24771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B03EEA05-046B-22F7-8AE4-46346362B308}"/>
              </a:ext>
            </a:extLst>
          </p:cNvPr>
          <p:cNvSpPr/>
          <p:nvPr/>
        </p:nvSpPr>
        <p:spPr>
          <a:xfrm>
            <a:off x="0" y="0"/>
            <a:ext cx="1449092" cy="6919993"/>
          </a:xfrm>
          <a:prstGeom prst="rect">
            <a:avLst/>
          </a:prstGeom>
          <a:solidFill>
            <a:srgbClr val="E6641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descr="Ein Bild, das Grafiken, Zeichnung, Grafikdesign, Kunst enthält.&#10;&#10;Automatisch generierte Beschreibung">
            <a:extLst>
              <a:ext uri="{FF2B5EF4-FFF2-40B4-BE49-F238E27FC236}">
                <a16:creationId xmlns:a16="http://schemas.microsoft.com/office/drawing/2014/main" id="{059E8F9F-48E3-4CCD-4A40-99FBCED2A9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6" y="36202"/>
            <a:ext cx="1292984" cy="1335399"/>
          </a:xfrm>
          <a:prstGeom prst="rect">
            <a:avLst/>
          </a:prstGeom>
        </p:spPr>
      </p:pic>
      <p:pic>
        <p:nvPicPr>
          <p:cNvPr id="16" name="Grafik 15" descr="Ein Bild, das Logo, Symbol, Grafiken enthält.&#10;&#10;Automatisch generierte Beschreibung">
            <a:extLst>
              <a:ext uri="{FF2B5EF4-FFF2-40B4-BE49-F238E27FC236}">
                <a16:creationId xmlns:a16="http://schemas.microsoft.com/office/drawing/2014/main" id="{E2B24238-DEE9-DDBE-077C-6339132143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65" y="5921151"/>
            <a:ext cx="1292984" cy="657698"/>
          </a:xfrm>
          <a:prstGeom prst="rect">
            <a:avLst/>
          </a:prstGeom>
        </p:spPr>
      </p:pic>
      <p:sp>
        <p:nvSpPr>
          <p:cNvPr id="17" name="Textfeld 16">
            <a:extLst>
              <a:ext uri="{FF2B5EF4-FFF2-40B4-BE49-F238E27FC236}">
                <a16:creationId xmlns:a16="http://schemas.microsoft.com/office/drawing/2014/main" id="{452B993F-AA2C-DBCE-69FF-6D976EC5FFFE}"/>
              </a:ext>
            </a:extLst>
          </p:cNvPr>
          <p:cNvSpPr txBox="1"/>
          <p:nvPr/>
        </p:nvSpPr>
        <p:spPr>
          <a:xfrm>
            <a:off x="86364" y="1426357"/>
            <a:ext cx="1362727" cy="1951432"/>
          </a:xfrm>
          <a:prstGeom prst="rect">
            <a:avLst/>
          </a:prstGeom>
          <a:noFill/>
        </p:spPr>
        <p:txBody>
          <a:bodyPr wrap="square" rtlCol="0">
            <a:spAutoFit/>
          </a:bodyPr>
          <a:lstStyle/>
          <a:p>
            <a:pPr>
              <a:lnSpc>
                <a:spcPts val="3600"/>
              </a:lnSpc>
            </a:pPr>
            <a:r>
              <a:rPr lang="de-DE" sz="3600" dirty="0" err="1">
                <a:solidFill>
                  <a:schemeClr val="bg1"/>
                </a:solidFill>
              </a:rPr>
              <a:t>Tro</a:t>
            </a:r>
            <a:br>
              <a:rPr lang="de-DE" sz="3600" dirty="0">
                <a:solidFill>
                  <a:schemeClr val="bg1"/>
                </a:solidFill>
              </a:rPr>
            </a:br>
            <a:r>
              <a:rPr lang="de-DE" sz="3600" dirty="0" err="1">
                <a:solidFill>
                  <a:schemeClr val="bg1"/>
                </a:solidFill>
              </a:rPr>
              <a:t>pen</a:t>
            </a:r>
            <a:br>
              <a:rPr lang="de-DE" sz="3600" dirty="0">
                <a:solidFill>
                  <a:schemeClr val="bg1"/>
                </a:solidFill>
              </a:rPr>
            </a:br>
            <a:r>
              <a:rPr lang="de-DE" sz="3600" dirty="0">
                <a:solidFill>
                  <a:schemeClr val="bg1"/>
                </a:solidFill>
              </a:rPr>
              <a:t>tag</a:t>
            </a:r>
          </a:p>
          <a:p>
            <a:pPr>
              <a:lnSpc>
                <a:spcPts val="3600"/>
              </a:lnSpc>
            </a:pPr>
            <a:r>
              <a:rPr lang="de-DE" sz="3600" dirty="0">
                <a:solidFill>
                  <a:schemeClr val="bg1"/>
                </a:solidFill>
              </a:rPr>
              <a:t>2024</a:t>
            </a:r>
          </a:p>
        </p:txBody>
      </p:sp>
      <p:sp>
        <p:nvSpPr>
          <p:cNvPr id="18" name="TextBox 1">
            <a:extLst>
              <a:ext uri="{FF2B5EF4-FFF2-40B4-BE49-F238E27FC236}">
                <a16:creationId xmlns:a16="http://schemas.microsoft.com/office/drawing/2014/main" id="{CF8FC0E1-0E09-7B5E-F015-7BC469725117}"/>
              </a:ext>
            </a:extLst>
          </p:cNvPr>
          <p:cNvSpPr txBox="1"/>
          <p:nvPr/>
        </p:nvSpPr>
        <p:spPr>
          <a:xfrm>
            <a:off x="10356574" y="219351"/>
            <a:ext cx="1587776" cy="646331"/>
          </a:xfrm>
          <a:prstGeom prst="rect">
            <a:avLst/>
          </a:prstGeom>
          <a:noFill/>
        </p:spPr>
        <p:txBody>
          <a:bodyPr wrap="square" rtlCol="0">
            <a:spAutoFit/>
          </a:bodyPr>
          <a:lstStyle/>
          <a:p>
            <a:r>
              <a:rPr lang="en-US" dirty="0"/>
              <a:t>Logo of your institution(s)</a:t>
            </a:r>
          </a:p>
        </p:txBody>
      </p:sp>
      <p:sp>
        <p:nvSpPr>
          <p:cNvPr id="19" name="Titel 8">
            <a:extLst>
              <a:ext uri="{FF2B5EF4-FFF2-40B4-BE49-F238E27FC236}">
                <a16:creationId xmlns:a16="http://schemas.microsoft.com/office/drawing/2014/main" id="{9A61EAB7-EE0F-4209-4A3C-BE346549C54F}"/>
              </a:ext>
            </a:extLst>
          </p:cNvPr>
          <p:cNvSpPr txBox="1">
            <a:spLocks/>
          </p:cNvSpPr>
          <p:nvPr/>
        </p:nvSpPr>
        <p:spPr>
          <a:xfrm>
            <a:off x="1585158" y="365125"/>
            <a:ext cx="10359192" cy="574675"/>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dirty="0"/>
              <a:t>Insert title</a:t>
            </a:r>
          </a:p>
        </p:txBody>
      </p:sp>
      <p:sp>
        <p:nvSpPr>
          <p:cNvPr id="20" name="Textplatzhalter 9">
            <a:extLst>
              <a:ext uri="{FF2B5EF4-FFF2-40B4-BE49-F238E27FC236}">
                <a16:creationId xmlns:a16="http://schemas.microsoft.com/office/drawing/2014/main" id="{71662FA2-5856-4928-2C5A-D1EEDBBD44E6}"/>
              </a:ext>
            </a:extLst>
          </p:cNvPr>
          <p:cNvSpPr txBox="1">
            <a:spLocks/>
          </p:cNvSpPr>
          <p:nvPr/>
        </p:nvSpPr>
        <p:spPr>
          <a:xfrm>
            <a:off x="1585158" y="1200150"/>
            <a:ext cx="10359192" cy="4343240"/>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a:t>Instructions:</a:t>
            </a:r>
          </a:p>
          <a:p>
            <a:pPr marL="457200" indent="-457200"/>
            <a:r>
              <a:rPr lang="de-DE" sz="2400"/>
              <a:t>Prepare your elevator pitch for max. 2 minutes presentation time. Time will be strictly controlled and no questions will be allowed during the elevator pitch.</a:t>
            </a:r>
          </a:p>
          <a:p>
            <a:pPr marL="1143000" lvl="1" indent="-457200"/>
            <a:r>
              <a:rPr lang="de-DE" sz="1800"/>
              <a:t>Questions can be answered after the elevator pitch part, when you will be standing in front of your poster.</a:t>
            </a:r>
          </a:p>
          <a:p>
            <a:pPr marL="457200" indent="-457200"/>
            <a:endParaRPr lang="de-DE" sz="2400"/>
          </a:p>
          <a:p>
            <a:pPr marL="457200" indent="-457200"/>
            <a:r>
              <a:rPr lang="de-DE" sz="2400"/>
              <a:t>You can use 2 slides + one final slide for a picture/figure/diagram.</a:t>
            </a:r>
          </a:p>
          <a:p>
            <a:pPr marL="457200" indent="-457200"/>
            <a:endParaRPr lang="de-DE" sz="2400"/>
          </a:p>
          <a:p>
            <a:pPr marL="457200" indent="-457200"/>
            <a:r>
              <a:rPr lang="de-DE" sz="2400"/>
              <a:t>Please avoid too much text in the slide. Use bullet points, keywords. To ensure readability for the audience, </a:t>
            </a:r>
            <a:r>
              <a:rPr lang="de-DE" sz="1800" u="sng"/>
              <a:t>no font size smaller than 18.</a:t>
            </a:r>
            <a:endParaRPr lang="de-DE" sz="1800" u="sng" dirty="0"/>
          </a:p>
        </p:txBody>
      </p:sp>
    </p:spTree>
    <p:extLst>
      <p:ext uri="{BB962C8B-B14F-4D97-AF65-F5344CB8AC3E}">
        <p14:creationId xmlns:p14="http://schemas.microsoft.com/office/powerpoint/2010/main" val="193636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B03EEA05-046B-22F7-8AE4-46346362B308}"/>
              </a:ext>
            </a:extLst>
          </p:cNvPr>
          <p:cNvSpPr/>
          <p:nvPr/>
        </p:nvSpPr>
        <p:spPr>
          <a:xfrm>
            <a:off x="0" y="0"/>
            <a:ext cx="1449092" cy="6919993"/>
          </a:xfrm>
          <a:prstGeom prst="rect">
            <a:avLst/>
          </a:prstGeom>
          <a:solidFill>
            <a:srgbClr val="E6641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descr="Ein Bild, das Grafiken, Zeichnung, Grafikdesign, Kunst enthält.&#10;&#10;Automatisch generierte Beschreibung">
            <a:extLst>
              <a:ext uri="{FF2B5EF4-FFF2-40B4-BE49-F238E27FC236}">
                <a16:creationId xmlns:a16="http://schemas.microsoft.com/office/drawing/2014/main" id="{059E8F9F-48E3-4CCD-4A40-99FBCED2A9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6" y="36202"/>
            <a:ext cx="1292984" cy="1335399"/>
          </a:xfrm>
          <a:prstGeom prst="rect">
            <a:avLst/>
          </a:prstGeom>
        </p:spPr>
      </p:pic>
      <p:pic>
        <p:nvPicPr>
          <p:cNvPr id="16" name="Grafik 15" descr="Ein Bild, das Logo, Symbol, Grafiken enthält.&#10;&#10;Automatisch generierte Beschreibung">
            <a:extLst>
              <a:ext uri="{FF2B5EF4-FFF2-40B4-BE49-F238E27FC236}">
                <a16:creationId xmlns:a16="http://schemas.microsoft.com/office/drawing/2014/main" id="{E2B24238-DEE9-DDBE-077C-6339132143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65" y="5921151"/>
            <a:ext cx="1292984" cy="657698"/>
          </a:xfrm>
          <a:prstGeom prst="rect">
            <a:avLst/>
          </a:prstGeom>
        </p:spPr>
      </p:pic>
      <p:sp>
        <p:nvSpPr>
          <p:cNvPr id="17" name="Textfeld 16">
            <a:extLst>
              <a:ext uri="{FF2B5EF4-FFF2-40B4-BE49-F238E27FC236}">
                <a16:creationId xmlns:a16="http://schemas.microsoft.com/office/drawing/2014/main" id="{452B993F-AA2C-DBCE-69FF-6D976EC5FFFE}"/>
              </a:ext>
            </a:extLst>
          </p:cNvPr>
          <p:cNvSpPr txBox="1"/>
          <p:nvPr/>
        </p:nvSpPr>
        <p:spPr>
          <a:xfrm>
            <a:off x="86364" y="1426357"/>
            <a:ext cx="1362727" cy="1951432"/>
          </a:xfrm>
          <a:prstGeom prst="rect">
            <a:avLst/>
          </a:prstGeom>
          <a:noFill/>
        </p:spPr>
        <p:txBody>
          <a:bodyPr wrap="square" rtlCol="0">
            <a:spAutoFit/>
          </a:bodyPr>
          <a:lstStyle/>
          <a:p>
            <a:pPr>
              <a:lnSpc>
                <a:spcPts val="3600"/>
              </a:lnSpc>
            </a:pPr>
            <a:r>
              <a:rPr lang="de-DE" sz="3600" dirty="0" err="1">
                <a:solidFill>
                  <a:schemeClr val="bg1"/>
                </a:solidFill>
              </a:rPr>
              <a:t>Tro</a:t>
            </a:r>
            <a:br>
              <a:rPr lang="de-DE" sz="3600" dirty="0">
                <a:solidFill>
                  <a:schemeClr val="bg1"/>
                </a:solidFill>
              </a:rPr>
            </a:br>
            <a:r>
              <a:rPr lang="de-DE" sz="3600" dirty="0" err="1">
                <a:solidFill>
                  <a:schemeClr val="bg1"/>
                </a:solidFill>
              </a:rPr>
              <a:t>pen</a:t>
            </a:r>
            <a:br>
              <a:rPr lang="de-DE" sz="3600" dirty="0">
                <a:solidFill>
                  <a:schemeClr val="bg1"/>
                </a:solidFill>
              </a:rPr>
            </a:br>
            <a:r>
              <a:rPr lang="de-DE" sz="3600" dirty="0">
                <a:solidFill>
                  <a:schemeClr val="bg1"/>
                </a:solidFill>
              </a:rPr>
              <a:t>tag</a:t>
            </a:r>
          </a:p>
          <a:p>
            <a:pPr>
              <a:lnSpc>
                <a:spcPts val="3600"/>
              </a:lnSpc>
            </a:pPr>
            <a:r>
              <a:rPr lang="de-DE" sz="3600" dirty="0">
                <a:solidFill>
                  <a:schemeClr val="bg1"/>
                </a:solidFill>
              </a:rPr>
              <a:t>2024</a:t>
            </a:r>
          </a:p>
        </p:txBody>
      </p:sp>
      <p:sp>
        <p:nvSpPr>
          <p:cNvPr id="18" name="TextBox 1">
            <a:extLst>
              <a:ext uri="{FF2B5EF4-FFF2-40B4-BE49-F238E27FC236}">
                <a16:creationId xmlns:a16="http://schemas.microsoft.com/office/drawing/2014/main" id="{CF8FC0E1-0E09-7B5E-F015-7BC469725117}"/>
              </a:ext>
            </a:extLst>
          </p:cNvPr>
          <p:cNvSpPr txBox="1"/>
          <p:nvPr/>
        </p:nvSpPr>
        <p:spPr>
          <a:xfrm>
            <a:off x="10356574" y="219351"/>
            <a:ext cx="1587776" cy="646331"/>
          </a:xfrm>
          <a:prstGeom prst="rect">
            <a:avLst/>
          </a:prstGeom>
          <a:noFill/>
        </p:spPr>
        <p:txBody>
          <a:bodyPr wrap="square" rtlCol="0">
            <a:spAutoFit/>
          </a:bodyPr>
          <a:lstStyle/>
          <a:p>
            <a:r>
              <a:rPr lang="en-US" dirty="0"/>
              <a:t>Logo of your institution(s)</a:t>
            </a:r>
          </a:p>
        </p:txBody>
      </p:sp>
      <p:sp>
        <p:nvSpPr>
          <p:cNvPr id="2" name="Textplatzhalter 9">
            <a:extLst>
              <a:ext uri="{FF2B5EF4-FFF2-40B4-BE49-F238E27FC236}">
                <a16:creationId xmlns:a16="http://schemas.microsoft.com/office/drawing/2014/main" id="{7267D55A-4930-1535-EAEE-AE011CD01388}"/>
              </a:ext>
            </a:extLst>
          </p:cNvPr>
          <p:cNvSpPr txBox="1">
            <a:spLocks/>
          </p:cNvSpPr>
          <p:nvPr/>
        </p:nvSpPr>
        <p:spPr>
          <a:xfrm>
            <a:off x="1585158" y="537538"/>
            <a:ext cx="10359192" cy="4822859"/>
          </a:xfrm>
          <a:prstGeom prst="rect">
            <a:avLst/>
          </a:prstGeom>
        </p:spPr>
        <p:txBody>
          <a:bodyPr vert="horz"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Bahnschrif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Instructions:</a:t>
            </a:r>
          </a:p>
          <a:p>
            <a:pPr marL="457200" indent="-457200">
              <a:buFont typeface="Arial" panose="020B0604020202020204" pitchFamily="34" charset="0"/>
              <a:buChar char="•"/>
            </a:pPr>
            <a:r>
              <a:rPr lang="de-DE" sz="2400" dirty="0"/>
              <a:t>The idea is to hook the attention of the audience and attract them to come to see your poster after the end of the elevator pitch. Be creative in two minutes!</a:t>
            </a:r>
          </a:p>
          <a:p>
            <a:pPr marL="457200" indent="-457200">
              <a:buFont typeface="Arial" panose="020B0604020202020204" pitchFamily="34" charset="0"/>
              <a:buChar char="•"/>
            </a:pPr>
            <a:endParaRPr lang="de-DE" sz="2400" dirty="0"/>
          </a:p>
          <a:p>
            <a:pPr marL="457200" indent="-457200">
              <a:buFont typeface="Arial" panose="020B0604020202020204" pitchFamily="34" charset="0"/>
              <a:buChar char="•"/>
            </a:pPr>
            <a:r>
              <a:rPr lang="de-DE" sz="2400" dirty="0"/>
              <a:t>Suggestion: present the title, the authors, the objective of your work and why it is important.</a:t>
            </a:r>
          </a:p>
          <a:p>
            <a:pPr marL="1143000" lvl="1" indent="-457200"/>
            <a:r>
              <a:rPr lang="de-DE" sz="2000" dirty="0"/>
              <a:t>If you have already results:</a:t>
            </a:r>
          </a:p>
          <a:p>
            <a:pPr marL="1600200" lvl="2" indent="-457200"/>
            <a:r>
              <a:rPr lang="de-DE" sz="1800" dirty="0"/>
              <a:t>Present some of your main findings:</a:t>
            </a:r>
          </a:p>
          <a:p>
            <a:pPr marL="1143000" lvl="1" indent="-457200"/>
            <a:r>
              <a:rPr lang="de-DE" sz="2000" dirty="0"/>
              <a:t>If you dont have results yet:</a:t>
            </a:r>
          </a:p>
          <a:p>
            <a:pPr marL="1600200" lvl="2" indent="-457200"/>
            <a:r>
              <a:rPr lang="de-DE" sz="1800" dirty="0"/>
              <a:t>Present the methods and the expected results.</a:t>
            </a:r>
          </a:p>
          <a:p>
            <a:pPr lvl="2" indent="0">
              <a:buNone/>
            </a:pPr>
            <a:endParaRPr lang="de-DE" sz="1800" dirty="0"/>
          </a:p>
          <a:p>
            <a:pPr marL="1143000" lvl="1" indent="-457200"/>
            <a:r>
              <a:rPr lang="de-DE" sz="2000" dirty="0"/>
              <a:t>To finish, invite the audience to visit your poster.</a:t>
            </a:r>
            <a:endParaRPr lang="de-DE" sz="1800" dirty="0"/>
          </a:p>
        </p:txBody>
      </p:sp>
    </p:spTree>
    <p:extLst>
      <p:ext uri="{BB962C8B-B14F-4D97-AF65-F5344CB8AC3E}">
        <p14:creationId xmlns:p14="http://schemas.microsoft.com/office/powerpoint/2010/main" val="32205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B03EEA05-046B-22F7-8AE4-46346362B308}"/>
              </a:ext>
            </a:extLst>
          </p:cNvPr>
          <p:cNvSpPr/>
          <p:nvPr/>
        </p:nvSpPr>
        <p:spPr>
          <a:xfrm>
            <a:off x="0" y="0"/>
            <a:ext cx="1449092" cy="6919993"/>
          </a:xfrm>
          <a:prstGeom prst="rect">
            <a:avLst/>
          </a:prstGeom>
          <a:solidFill>
            <a:srgbClr val="E6641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descr="Ein Bild, das Grafiken, Zeichnung, Grafikdesign, Kunst enthält.&#10;&#10;Automatisch generierte Beschreibung">
            <a:extLst>
              <a:ext uri="{FF2B5EF4-FFF2-40B4-BE49-F238E27FC236}">
                <a16:creationId xmlns:a16="http://schemas.microsoft.com/office/drawing/2014/main" id="{059E8F9F-48E3-4CCD-4A40-99FBCED2A9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6" y="36202"/>
            <a:ext cx="1292984" cy="1335399"/>
          </a:xfrm>
          <a:prstGeom prst="rect">
            <a:avLst/>
          </a:prstGeom>
        </p:spPr>
      </p:pic>
      <p:pic>
        <p:nvPicPr>
          <p:cNvPr id="16" name="Grafik 15" descr="Ein Bild, das Logo, Symbol, Grafiken enthält.&#10;&#10;Automatisch generierte Beschreibung">
            <a:extLst>
              <a:ext uri="{FF2B5EF4-FFF2-40B4-BE49-F238E27FC236}">
                <a16:creationId xmlns:a16="http://schemas.microsoft.com/office/drawing/2014/main" id="{E2B24238-DEE9-DDBE-077C-6339132143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65" y="5921151"/>
            <a:ext cx="1292984" cy="657698"/>
          </a:xfrm>
          <a:prstGeom prst="rect">
            <a:avLst/>
          </a:prstGeom>
        </p:spPr>
      </p:pic>
      <p:sp>
        <p:nvSpPr>
          <p:cNvPr id="17" name="Textfeld 16">
            <a:extLst>
              <a:ext uri="{FF2B5EF4-FFF2-40B4-BE49-F238E27FC236}">
                <a16:creationId xmlns:a16="http://schemas.microsoft.com/office/drawing/2014/main" id="{452B993F-AA2C-DBCE-69FF-6D976EC5FFFE}"/>
              </a:ext>
            </a:extLst>
          </p:cNvPr>
          <p:cNvSpPr txBox="1"/>
          <p:nvPr/>
        </p:nvSpPr>
        <p:spPr>
          <a:xfrm>
            <a:off x="86364" y="1426357"/>
            <a:ext cx="1362727" cy="1951432"/>
          </a:xfrm>
          <a:prstGeom prst="rect">
            <a:avLst/>
          </a:prstGeom>
          <a:noFill/>
        </p:spPr>
        <p:txBody>
          <a:bodyPr wrap="square" rtlCol="0">
            <a:spAutoFit/>
          </a:bodyPr>
          <a:lstStyle/>
          <a:p>
            <a:pPr>
              <a:lnSpc>
                <a:spcPts val="3600"/>
              </a:lnSpc>
            </a:pPr>
            <a:r>
              <a:rPr lang="de-DE" sz="3600" dirty="0" err="1">
                <a:solidFill>
                  <a:schemeClr val="bg1"/>
                </a:solidFill>
              </a:rPr>
              <a:t>Tro</a:t>
            </a:r>
            <a:br>
              <a:rPr lang="de-DE" sz="3600" dirty="0">
                <a:solidFill>
                  <a:schemeClr val="bg1"/>
                </a:solidFill>
              </a:rPr>
            </a:br>
            <a:r>
              <a:rPr lang="de-DE" sz="3600" dirty="0" err="1">
                <a:solidFill>
                  <a:schemeClr val="bg1"/>
                </a:solidFill>
              </a:rPr>
              <a:t>pen</a:t>
            </a:r>
            <a:br>
              <a:rPr lang="de-DE" sz="3600" dirty="0">
                <a:solidFill>
                  <a:schemeClr val="bg1"/>
                </a:solidFill>
              </a:rPr>
            </a:br>
            <a:r>
              <a:rPr lang="de-DE" sz="3600" dirty="0">
                <a:solidFill>
                  <a:schemeClr val="bg1"/>
                </a:solidFill>
              </a:rPr>
              <a:t>tag</a:t>
            </a:r>
          </a:p>
          <a:p>
            <a:pPr>
              <a:lnSpc>
                <a:spcPts val="3600"/>
              </a:lnSpc>
            </a:pPr>
            <a:r>
              <a:rPr lang="de-DE" sz="3600" dirty="0">
                <a:solidFill>
                  <a:schemeClr val="bg1"/>
                </a:solidFill>
              </a:rPr>
              <a:t>2024</a:t>
            </a:r>
          </a:p>
        </p:txBody>
      </p:sp>
      <p:sp>
        <p:nvSpPr>
          <p:cNvPr id="18" name="TextBox 1">
            <a:extLst>
              <a:ext uri="{FF2B5EF4-FFF2-40B4-BE49-F238E27FC236}">
                <a16:creationId xmlns:a16="http://schemas.microsoft.com/office/drawing/2014/main" id="{CF8FC0E1-0E09-7B5E-F015-7BC469725117}"/>
              </a:ext>
            </a:extLst>
          </p:cNvPr>
          <p:cNvSpPr txBox="1"/>
          <p:nvPr/>
        </p:nvSpPr>
        <p:spPr>
          <a:xfrm>
            <a:off x="10356574" y="219351"/>
            <a:ext cx="1587776" cy="646331"/>
          </a:xfrm>
          <a:prstGeom prst="rect">
            <a:avLst/>
          </a:prstGeom>
          <a:noFill/>
        </p:spPr>
        <p:txBody>
          <a:bodyPr wrap="square" rtlCol="0">
            <a:spAutoFit/>
          </a:bodyPr>
          <a:lstStyle/>
          <a:p>
            <a:r>
              <a:rPr lang="en-US" dirty="0"/>
              <a:t>Logo of your institution(s)</a:t>
            </a:r>
          </a:p>
        </p:txBody>
      </p:sp>
      <p:sp>
        <p:nvSpPr>
          <p:cNvPr id="2" name="Titel 8">
            <a:extLst>
              <a:ext uri="{FF2B5EF4-FFF2-40B4-BE49-F238E27FC236}">
                <a16:creationId xmlns:a16="http://schemas.microsoft.com/office/drawing/2014/main" id="{4FAD6E32-9904-DFE3-455B-04F13B4BE4C8}"/>
              </a:ext>
            </a:extLst>
          </p:cNvPr>
          <p:cNvSpPr txBox="1">
            <a:spLocks/>
          </p:cNvSpPr>
          <p:nvPr/>
        </p:nvSpPr>
        <p:spPr>
          <a:xfrm>
            <a:off x="4262097" y="2883038"/>
            <a:ext cx="4928286" cy="574675"/>
          </a:xfrm>
          <a:prstGeom prst="rect">
            <a:avLst/>
          </a:prstGeom>
        </p:spPr>
        <p:txBody>
          <a:bodyPr vert="horz" lIns="91440" tIns="45720" rIns="91440" bIns="45720" rtlCol="0" anchor="b">
            <a:normAutofit fontScale="3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a:t>Closing </a:t>
            </a:r>
            <a:r>
              <a:rPr lang="de-DE" dirty="0" err="1"/>
              <a:t>figure</a:t>
            </a:r>
            <a:r>
              <a:rPr lang="de-DE" dirty="0"/>
              <a:t>, </a:t>
            </a:r>
            <a:r>
              <a:rPr lang="de-DE" dirty="0" err="1"/>
              <a:t>diagram</a:t>
            </a:r>
            <a:r>
              <a:rPr lang="de-DE" dirty="0"/>
              <a:t>, </a:t>
            </a:r>
            <a:r>
              <a:rPr lang="de-DE" dirty="0" err="1"/>
              <a:t>picture</a:t>
            </a:r>
            <a:r>
              <a:rPr lang="de-DE" dirty="0"/>
              <a:t>, etc.</a:t>
            </a:r>
          </a:p>
        </p:txBody>
      </p:sp>
    </p:spTree>
    <p:extLst>
      <p:ext uri="{BB962C8B-B14F-4D97-AF65-F5344CB8AC3E}">
        <p14:creationId xmlns:p14="http://schemas.microsoft.com/office/powerpoint/2010/main" val="175738548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33A81785CB0C478EF4ED71624B4259" ma:contentTypeVersion="4" ma:contentTypeDescription="Ein neues Dokument erstellen." ma:contentTypeScope="" ma:versionID="71f8a0bc15f7a39518719ff49b152977">
  <xsd:schema xmlns:xsd="http://www.w3.org/2001/XMLSchema" xmlns:xs="http://www.w3.org/2001/XMLSchema" xmlns:p="http://schemas.microsoft.com/office/2006/metadata/properties" xmlns:ns3="1865a017-8e6c-4bb0-8c95-38e62401a783" targetNamespace="http://schemas.microsoft.com/office/2006/metadata/properties" ma:root="true" ma:fieldsID="cc9b9416f8600d0f1ab0668e46a0512d" ns3:_="">
    <xsd:import namespace="1865a017-8e6c-4bb0-8c95-38e62401a78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65a017-8e6c-4bb0-8c95-38e62401a7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8453A4-1A0B-405F-A399-01AB75F72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65a017-8e6c-4bb0-8c95-38e62401a7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5D0728-C43A-4D11-B988-D1A0BEA1C94E}">
  <ds:schemaRefs>
    <ds:schemaRef ds:uri="http://schemas.microsoft.com/sharepoint/v3/contenttype/forms"/>
  </ds:schemaRefs>
</ds:datastoreItem>
</file>

<file path=customXml/itemProps3.xml><?xml version="1.0" encoding="utf-8"?>
<ds:datastoreItem xmlns:ds="http://schemas.openxmlformats.org/officeDocument/2006/customXml" ds:itemID="{B827DCC5-3F79-44BD-A192-241C96119371}">
  <ds:schemaRefs>
    <ds:schemaRef ds:uri="http://schemas.microsoft.com/office/infopath/2007/PartnerControls"/>
    <ds:schemaRef ds:uri="http://www.w3.org/XML/1998/namespace"/>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1865a017-8e6c-4bb0-8c95-38e62401a78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Breitbild</PresentationFormat>
  <Paragraphs>28</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Aptos</vt:lpstr>
      <vt:lpstr>Aptos Display</vt:lpstr>
      <vt:lpstr>Arial</vt:lpstr>
      <vt:lpstr>Office</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xy</dc:creator>
  <cp:lastModifiedBy>xy</cp:lastModifiedBy>
  <cp:revision>2</cp:revision>
  <dcterms:created xsi:type="dcterms:W3CDTF">2024-03-18T13:19:16Z</dcterms:created>
  <dcterms:modified xsi:type="dcterms:W3CDTF">2024-03-18T13:38:31Z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0x0101005033A81785CB0C478EF4ED71624B4259</vt:lpwstr>
  </property>
</Properties>
</file>